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18"/>
  </p:notesMasterIdLst>
  <p:sldIdLst>
    <p:sldId id="277" r:id="rId4"/>
    <p:sldId id="257" r:id="rId5"/>
    <p:sldId id="260" r:id="rId6"/>
    <p:sldId id="278" r:id="rId7"/>
    <p:sldId id="279" r:id="rId8"/>
    <p:sldId id="258" r:id="rId9"/>
    <p:sldId id="280" r:id="rId10"/>
    <p:sldId id="281" r:id="rId11"/>
    <p:sldId id="306" r:id="rId12"/>
    <p:sldId id="307" r:id="rId13"/>
    <p:sldId id="308" r:id="rId14"/>
    <p:sldId id="309" r:id="rId15"/>
    <p:sldId id="310" r:id="rId16"/>
    <p:sldId id="311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64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9A59F-17D6-4CE8-908E-C24385A219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86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9A59F-17D6-4CE8-908E-C24385A219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56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grpcdocs" TargetMode="External"/><Relationship Id="rId2" Type="http://schemas.openxmlformats.org/officeDocument/2006/relationships/hyperlink" Target="https://docs.microsoft.com/aspnet/core/grp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ka.ms/grpcexample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17.sv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Client-side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731697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new: HTTP/3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End-to-end support over HTTP/3 (preview)</a:t>
            </a:r>
          </a:p>
          <a:p>
            <a:r>
              <a:rPr lang="en-US" dirty="0"/>
              <a:t>HTTP/3 benefits:</a:t>
            </a:r>
          </a:p>
          <a:p>
            <a:pPr lvl="1"/>
            <a:r>
              <a:rPr lang="en-US" dirty="0"/>
              <a:t>Faster response time of the first request</a:t>
            </a:r>
          </a:p>
          <a:p>
            <a:pPr lvl="1"/>
            <a:r>
              <a:rPr lang="en-US" dirty="0"/>
              <a:t>Improved experience when there is connection packet loss</a:t>
            </a:r>
          </a:p>
          <a:p>
            <a:pPr lvl="1"/>
            <a:r>
              <a:rPr lang="en-US" dirty="0"/>
              <a:t>Supports transitioning between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8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Resources – Docs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421A88-B4F5-4994-9F51-41867D8DB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NZ" dirty="0"/>
              <a:t>Intro tutorial</a:t>
            </a:r>
          </a:p>
          <a:p>
            <a:r>
              <a:rPr lang="en-NZ" dirty="0"/>
              <a:t>Creating gRPC services</a:t>
            </a:r>
          </a:p>
          <a:p>
            <a:r>
              <a:rPr lang="en-NZ" dirty="0"/>
              <a:t>Calling gRPC services</a:t>
            </a:r>
          </a:p>
          <a:p>
            <a:r>
              <a:rPr lang="en-NZ" dirty="0"/>
              <a:t>Create </a:t>
            </a:r>
            <a:r>
              <a:rPr lang="en-NZ" dirty="0" err="1"/>
              <a:t>Protobuf</a:t>
            </a:r>
            <a:r>
              <a:rPr lang="en-NZ" dirty="0"/>
              <a:t> messages</a:t>
            </a:r>
          </a:p>
          <a:p>
            <a:r>
              <a:rPr lang="en-NZ" dirty="0"/>
              <a:t>Versioning gRPC services</a:t>
            </a:r>
          </a:p>
          <a:p>
            <a:r>
              <a:rPr lang="en-NZ" dirty="0"/>
              <a:t>Use gRPC in browser apps</a:t>
            </a:r>
          </a:p>
          <a:p>
            <a:r>
              <a:rPr lang="en-NZ" dirty="0"/>
              <a:t>Create JSON Web APIs from gRPC</a:t>
            </a:r>
          </a:p>
          <a:p>
            <a:r>
              <a:rPr lang="en-NZ" dirty="0"/>
              <a:t>Performance best practices</a:t>
            </a:r>
          </a:p>
          <a:p>
            <a:r>
              <a:rPr lang="en-NZ" dirty="0"/>
              <a:t>And more</a:t>
            </a:r>
          </a:p>
          <a:p>
            <a:pPr marL="0" indent="0">
              <a:buNone/>
            </a:pPr>
            <a:endParaRPr lang="en-NZ" dirty="0">
              <a:hlinkClick r:id="rId2"/>
            </a:endParaRPr>
          </a:p>
          <a:p>
            <a:pPr marL="0" indent="0">
              <a:buNone/>
            </a:pPr>
            <a:r>
              <a:rPr lang="en-NZ" dirty="0">
                <a:hlinkClick r:id="rId3"/>
              </a:rPr>
              <a:t>https://aka.ms/grpcdocs</a:t>
            </a:r>
            <a:endParaRPr lang="en-N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C8498-2818-47D8-98AB-02F04AC6A5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676" b="1843"/>
          <a:stretch/>
        </p:blipFill>
        <p:spPr>
          <a:xfrm>
            <a:off x="7722659" y="1196545"/>
            <a:ext cx="4469341" cy="566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1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Resources – Examples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BEDD65-C430-4118-8BA1-986655BB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NZ" dirty="0"/>
              <a:t>Hello world</a:t>
            </a:r>
          </a:p>
          <a:p>
            <a:r>
              <a:rPr lang="en-NZ" dirty="0"/>
              <a:t>Streaming</a:t>
            </a:r>
          </a:p>
          <a:p>
            <a:r>
              <a:rPr lang="en-NZ" dirty="0"/>
              <a:t>Certificate authentication</a:t>
            </a:r>
          </a:p>
          <a:p>
            <a:r>
              <a:rPr lang="en-NZ" dirty="0"/>
              <a:t>JWT authentication</a:t>
            </a:r>
          </a:p>
          <a:p>
            <a:r>
              <a:rPr lang="en-NZ" dirty="0" err="1"/>
              <a:t>OpenTelemetry</a:t>
            </a:r>
            <a:endParaRPr lang="en-NZ" dirty="0"/>
          </a:p>
          <a:p>
            <a:r>
              <a:rPr lang="en-NZ" dirty="0"/>
              <a:t>Unix domain sockets</a:t>
            </a:r>
          </a:p>
          <a:p>
            <a:r>
              <a:rPr lang="en-NZ" dirty="0"/>
              <a:t>Unit testing</a:t>
            </a:r>
          </a:p>
          <a:p>
            <a:r>
              <a:rPr lang="en-NZ" dirty="0"/>
              <a:t>Cancellation</a:t>
            </a:r>
          </a:p>
          <a:p>
            <a:r>
              <a:rPr lang="en-NZ" dirty="0"/>
              <a:t>And more</a:t>
            </a:r>
          </a:p>
          <a:p>
            <a:endParaRPr lang="en-NZ" dirty="0"/>
          </a:p>
          <a:p>
            <a:pPr marL="0" indent="0">
              <a:buNone/>
            </a:pPr>
            <a:r>
              <a:rPr lang="en-NZ" dirty="0">
                <a:hlinkClick r:id="rId2"/>
              </a:rPr>
              <a:t>https://aka.ms/grpcexamples</a:t>
            </a:r>
            <a:endParaRPr lang="en-N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C898AC-1815-4250-8EE5-6B2306DC2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834"/>
          <a:stretch/>
        </p:blipFill>
        <p:spPr>
          <a:xfrm>
            <a:off x="7825154" y="1300286"/>
            <a:ext cx="4366846" cy="55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8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4E5EB26-3472-489B-801E-CC44B7E5A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468" y="3575050"/>
            <a:ext cx="2438400" cy="251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A8B953-F755-49BC-B2B1-E0DB77B1F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331" y="4676706"/>
            <a:ext cx="1468757" cy="141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66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73A84B-E570-4CA0-9D76-B052EE99D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James Newton-King</a:t>
            </a:r>
          </a:p>
          <a:p>
            <a:r>
              <a:rPr lang="en-US" dirty="0"/>
              <a:t>Principal Software Engineer</a:t>
            </a:r>
          </a:p>
          <a:p>
            <a:r>
              <a:rPr lang="en-US" dirty="0"/>
              <a:t>Microsoft</a:t>
            </a:r>
          </a:p>
          <a:p>
            <a:endParaRPr lang="en-NZ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07920B0-7811-4031-89FE-CA46A905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High-performance services with </a:t>
            </a:r>
            <a:r>
              <a:rPr lang="en-US" sz="4400" dirty="0" err="1"/>
              <a:t>gRPC</a:t>
            </a:r>
            <a:br>
              <a:rPr lang="en-US" sz="4400" dirty="0"/>
            </a:br>
            <a:r>
              <a:rPr lang="en-US" sz="4400" dirty="0"/>
              <a:t>What’s new in .NET 6</a:t>
            </a:r>
            <a:br>
              <a:rPr lang="en-US" sz="4400" dirty="0"/>
            </a:br>
            <a:endParaRPr lang="en-NZ" sz="4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8E2929-87C4-4136-BF99-1E3B729D7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728" y="5043488"/>
            <a:ext cx="1336667" cy="128587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63B5266-39F6-43C4-B289-28D016C5A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4395" y="3429000"/>
            <a:ext cx="3158504" cy="310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gRPC</a:t>
            </a:r>
            <a:endParaRPr lang="en-US" dirty="0"/>
          </a:p>
          <a:p>
            <a:r>
              <a:rPr lang="en-US" dirty="0"/>
              <a:t>Demo</a:t>
            </a:r>
          </a:p>
          <a:p>
            <a:r>
              <a:rPr lang="en-US" dirty="0"/>
              <a:t>What’s new in .NET 6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Transient fault handling</a:t>
            </a:r>
          </a:p>
          <a:p>
            <a:pPr lvl="1"/>
            <a:r>
              <a:rPr lang="en-US" dirty="0"/>
              <a:t>Client-side load balancing</a:t>
            </a:r>
          </a:p>
          <a:p>
            <a:pPr lvl="1"/>
            <a:r>
              <a:rPr lang="en-US" dirty="0"/>
              <a:t>HTTP/3</a:t>
            </a:r>
          </a:p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gRPC is…</a:t>
            </a:r>
            <a:endParaRPr lang="en-US" dirty="0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9710D489-7A79-4338-86DF-0293280EC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NZ" dirty="0"/>
              <a:t>Popular open source RPC framework</a:t>
            </a:r>
          </a:p>
          <a:p>
            <a:r>
              <a:rPr lang="en-NZ" dirty="0"/>
              <a:t>Cross-platform</a:t>
            </a:r>
          </a:p>
          <a:p>
            <a:r>
              <a:rPr lang="en-NZ" dirty="0"/>
              <a:t>Contract first</a:t>
            </a:r>
          </a:p>
          <a:p>
            <a:r>
              <a:rPr lang="en-NZ" dirty="0"/>
              <a:t>Uses modern technology</a:t>
            </a:r>
          </a:p>
          <a:p>
            <a:pPr lvl="1"/>
            <a:r>
              <a:rPr lang="en-NZ" dirty="0"/>
              <a:t>HTTP/2</a:t>
            </a:r>
          </a:p>
          <a:p>
            <a:pPr lvl="1"/>
            <a:r>
              <a:rPr lang="en-NZ" dirty="0" err="1"/>
              <a:t>Protobuf</a:t>
            </a:r>
            <a:endParaRPr lang="en-US" dirty="0"/>
          </a:p>
        </p:txBody>
      </p:sp>
      <p:pic>
        <p:nvPicPr>
          <p:cNvPr id="23" name="Picture 2" descr="https://about.gitlab.com/images/case_study_logos/cncf-logo.png">
            <a:extLst>
              <a:ext uri="{FF2B5EF4-FFF2-40B4-BE49-F238E27FC236}">
                <a16:creationId xmlns:a16="http://schemas.microsoft.com/office/drawing/2014/main" id="{86134208-A5FD-47BA-BAB4-E9A68378F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151" y="1794557"/>
            <a:ext cx="3486150" cy="55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01E8237-3A27-4892-AA69-EA24E8F39E97}"/>
              </a:ext>
            </a:extLst>
          </p:cNvPr>
          <p:cNvGrpSpPr/>
          <p:nvPr/>
        </p:nvGrpSpPr>
        <p:grpSpPr>
          <a:xfrm>
            <a:off x="5680368" y="2992657"/>
            <a:ext cx="5946809" cy="1938929"/>
            <a:chOff x="5680368" y="2521316"/>
            <a:chExt cx="5946809" cy="1938929"/>
          </a:xfrm>
        </p:grpSpPr>
        <p:pic>
          <p:nvPicPr>
            <p:cNvPr id="25" name="Picture 4" descr="http2 logo">
              <a:extLst>
                <a:ext uri="{FF2B5EF4-FFF2-40B4-BE49-F238E27FC236}">
                  <a16:creationId xmlns:a16="http://schemas.microsoft.com/office/drawing/2014/main" id="{011C584E-73F7-41A8-A195-00A685A73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0368" y="3047930"/>
              <a:ext cx="980223" cy="980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760F516-9F3A-469E-A3CB-F618DA609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3507" y="3183900"/>
              <a:ext cx="2138010" cy="70388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C281C7-6FE3-458D-AC06-669E3D16DC50}"/>
                </a:ext>
              </a:extLst>
            </p:cNvPr>
            <p:cNvSpPr txBox="1"/>
            <p:nvPr/>
          </p:nvSpPr>
          <p:spPr>
            <a:xfrm>
              <a:off x="6695910" y="3224493"/>
              <a:ext cx="3271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sz="2800" dirty="0">
                  <a:solidFill>
                    <a:schemeClr val="tx2"/>
                  </a:solidFill>
                </a:rPr>
                <a:t>+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833EC3-1A12-489F-B31B-B337BCC38A95}"/>
                </a:ext>
              </a:extLst>
            </p:cNvPr>
            <p:cNvSpPr txBox="1"/>
            <p:nvPr/>
          </p:nvSpPr>
          <p:spPr>
            <a:xfrm>
              <a:off x="9296145" y="3224121"/>
              <a:ext cx="3271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sz="2800" dirty="0">
                  <a:solidFill>
                    <a:schemeClr val="tx2"/>
                  </a:solidFill>
                </a:rPr>
                <a:t>=</a:t>
              </a: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8482F00C-3EF1-4B48-BC7E-AAD0B507B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8248" y="2521316"/>
              <a:ext cx="1938929" cy="1938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942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gRPC is…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D0061C-B30E-4614-A569-0920BFA96D99}"/>
              </a:ext>
            </a:extLst>
          </p:cNvPr>
          <p:cNvSpPr txBox="1"/>
          <p:nvPr/>
        </p:nvSpPr>
        <p:spPr>
          <a:xfrm>
            <a:off x="942678" y="4542300"/>
            <a:ext cx="10515600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D4F1CE-AB3D-4E96-AE68-5D35DF9F9BD5}"/>
              </a:ext>
            </a:extLst>
          </p:cNvPr>
          <p:cNvSpPr/>
          <p:nvPr/>
        </p:nvSpPr>
        <p:spPr>
          <a:xfrm>
            <a:off x="2390680" y="2090401"/>
            <a:ext cx="2001600" cy="2002293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0E52E6-6267-45DD-B6B8-6571C5B0CC35}"/>
              </a:ext>
            </a:extLst>
          </p:cNvPr>
          <p:cNvSpPr/>
          <p:nvPr/>
        </p:nvSpPr>
        <p:spPr>
          <a:xfrm>
            <a:off x="7797805" y="2098551"/>
            <a:ext cx="2001600" cy="2001600"/>
          </a:xfrm>
          <a:prstGeom prst="rect">
            <a:avLst/>
          </a:prstGeom>
          <a:solidFill>
            <a:srgbClr val="4472C4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DB73041-C086-4826-9095-1E5F62202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8179" y="2153854"/>
            <a:ext cx="1620852" cy="18909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9D6BB5-DFB0-44C0-A913-805C881619A1}"/>
              </a:ext>
            </a:extLst>
          </p:cNvPr>
          <p:cNvSpPr txBox="1"/>
          <p:nvPr/>
        </p:nvSpPr>
        <p:spPr>
          <a:xfrm>
            <a:off x="8138468" y="3492417"/>
            <a:ext cx="129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chemeClr val="tx2"/>
                </a:solidFill>
              </a:rPr>
              <a:t>gRPC server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5580A7B-24D8-4D6E-8C71-3E4280747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983" y="1789610"/>
            <a:ext cx="2448917" cy="22276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0B2619B-CB67-41BF-94C4-D555838C0EC7}"/>
              </a:ext>
            </a:extLst>
          </p:cNvPr>
          <p:cNvSpPr txBox="1"/>
          <p:nvPr/>
        </p:nvSpPr>
        <p:spPr>
          <a:xfrm>
            <a:off x="2791623" y="3513661"/>
            <a:ext cx="13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chemeClr val="tx2"/>
                </a:solidFill>
              </a:rPr>
              <a:t>gRPC client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7083237-8239-47CA-93B7-6E6BEECEE6F7}"/>
              </a:ext>
            </a:extLst>
          </p:cNvPr>
          <p:cNvCxnSpPr>
            <a:cxnSpLocks/>
          </p:cNvCxnSpPr>
          <p:nvPr/>
        </p:nvCxnSpPr>
        <p:spPr>
          <a:xfrm>
            <a:off x="4396714" y="2740849"/>
            <a:ext cx="3401091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A27109-822D-4AD0-9568-F0722B9A8CC9}"/>
              </a:ext>
            </a:extLst>
          </p:cNvPr>
          <p:cNvCxnSpPr>
            <a:cxnSpLocks/>
          </p:cNvCxnSpPr>
          <p:nvPr/>
        </p:nvCxnSpPr>
        <p:spPr>
          <a:xfrm flipH="1">
            <a:off x="4396714" y="3390498"/>
            <a:ext cx="3401091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96A8D77-D2A1-4976-A50B-D1B51E923A5F}"/>
              </a:ext>
            </a:extLst>
          </p:cNvPr>
          <p:cNvSpPr txBox="1"/>
          <p:nvPr/>
        </p:nvSpPr>
        <p:spPr>
          <a:xfrm>
            <a:off x="5594533" y="2310295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chemeClr val="tx2"/>
                </a:solidFill>
              </a:rPr>
              <a:t>Request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AC2AE0-BA54-4290-8606-5EB4C9E91CD4}"/>
              </a:ext>
            </a:extLst>
          </p:cNvPr>
          <p:cNvSpPr txBox="1"/>
          <p:nvPr/>
        </p:nvSpPr>
        <p:spPr>
          <a:xfrm>
            <a:off x="5554285" y="3457155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chemeClr val="tx2"/>
                </a:solidFill>
              </a:rPr>
              <a:t>Response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06523B2-5574-4109-8ED2-EA6A10D972C9}"/>
              </a:ext>
            </a:extLst>
          </p:cNvPr>
          <p:cNvCxnSpPr>
            <a:cxnSpLocks/>
            <a:stCxn id="37" idx="1"/>
            <a:endCxn id="14" idx="2"/>
          </p:cNvCxnSpPr>
          <p:nvPr/>
        </p:nvCxnSpPr>
        <p:spPr>
          <a:xfrm rot="10800000">
            <a:off x="3391481" y="4092695"/>
            <a:ext cx="2365109" cy="1098535"/>
          </a:xfrm>
          <a:prstGeom prst="bentConnector2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82CFACD-DC2D-436B-B88A-2AD702079115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618973" y="4092695"/>
            <a:ext cx="2253821" cy="1098534"/>
          </a:xfrm>
          <a:prstGeom prst="bentConnector3">
            <a:avLst>
              <a:gd name="adj1" fmla="val 100191"/>
            </a:avLst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AB95A0-7F7D-4F95-9A10-A8584E1AC191}"/>
              </a:ext>
            </a:extLst>
          </p:cNvPr>
          <p:cNvGrpSpPr/>
          <p:nvPr/>
        </p:nvGrpSpPr>
        <p:grpSpPr>
          <a:xfrm>
            <a:off x="5533871" y="4502818"/>
            <a:ext cx="1254785" cy="1801424"/>
            <a:chOff x="5098881" y="3887787"/>
            <a:chExt cx="1254785" cy="1801424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6313BF1-5ACD-4BD5-B9FF-9AB7D22F8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98881" y="3887787"/>
              <a:ext cx="1254785" cy="180142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AB200D3-2B85-4D51-B682-EC06833643F4}"/>
                </a:ext>
              </a:extLst>
            </p:cNvPr>
            <p:cNvSpPr txBox="1"/>
            <p:nvPr/>
          </p:nvSpPr>
          <p:spPr>
            <a:xfrm>
              <a:off x="5412321" y="4369814"/>
              <a:ext cx="645971" cy="369332"/>
            </a:xfrm>
            <a:prstGeom prst="rect">
              <a:avLst/>
            </a:prstGeom>
            <a:solidFill>
              <a:srgbClr val="DEF0F7"/>
            </a:solidFill>
          </p:spPr>
          <p:txBody>
            <a:bodyPr wrap="square" rtlCol="0">
              <a:spAutoFit/>
            </a:bodyPr>
            <a:lstStyle/>
            <a:p>
              <a:endParaRPr lang="en-NZ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AE750C-E4AC-47B0-AB52-215CE4105634}"/>
                </a:ext>
              </a:extLst>
            </p:cNvPr>
            <p:cNvSpPr txBox="1"/>
            <p:nvPr/>
          </p:nvSpPr>
          <p:spPr>
            <a:xfrm>
              <a:off x="5321599" y="4376143"/>
              <a:ext cx="862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sz="2000" dirty="0">
                  <a:solidFill>
                    <a:srgbClr val="59B4D9"/>
                  </a:solidFill>
                </a:rPr>
                <a:t>.proto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0C34244-146E-4097-ADD4-B99771CED2CB}"/>
              </a:ext>
            </a:extLst>
          </p:cNvPr>
          <p:cNvSpPr txBox="1"/>
          <p:nvPr/>
        </p:nvSpPr>
        <p:spPr>
          <a:xfrm>
            <a:off x="7669545" y="5283041"/>
            <a:ext cx="225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chemeClr val="tx2"/>
                </a:solidFill>
              </a:rPr>
              <a:t>Generate service base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C849B5-4FF3-43ED-BCFA-C16F35A82082}"/>
              </a:ext>
            </a:extLst>
          </p:cNvPr>
          <p:cNvSpPr txBox="1"/>
          <p:nvPr/>
        </p:nvSpPr>
        <p:spPr>
          <a:xfrm>
            <a:off x="2441721" y="5282200"/>
            <a:ext cx="1678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chemeClr val="tx2"/>
                </a:solidFill>
              </a:rPr>
              <a:t>Generate 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5B80EE-B3CA-4229-9921-6B325B7B55BC}"/>
              </a:ext>
            </a:extLst>
          </p:cNvPr>
          <p:cNvSpPr txBox="1"/>
          <p:nvPr/>
        </p:nvSpPr>
        <p:spPr>
          <a:xfrm>
            <a:off x="4878336" y="5745446"/>
            <a:ext cx="250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chemeClr val="tx2"/>
                </a:solidFill>
              </a:rPr>
              <a:t>.proto file + gRPC tooling</a:t>
            </a:r>
          </a:p>
        </p:txBody>
      </p:sp>
      <p:pic>
        <p:nvPicPr>
          <p:cNvPr id="41" name="Picture 4" descr="http2 logo">
            <a:extLst>
              <a:ext uri="{FF2B5EF4-FFF2-40B4-BE49-F238E27FC236}">
                <a16:creationId xmlns:a16="http://schemas.microsoft.com/office/drawing/2014/main" id="{462F6CD8-C9D2-43AA-8E8E-987302833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022" y="2825241"/>
            <a:ext cx="469824" cy="46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2746CDA-022A-41F1-8105-59CF192084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0613" y="2844533"/>
            <a:ext cx="1439747" cy="474002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8E1E8F51-035F-4473-A0D3-EE3B570AEA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9364" y="5529995"/>
            <a:ext cx="704436" cy="98342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9FBB780-64CF-405E-933F-FAC340F99C00}"/>
              </a:ext>
            </a:extLst>
          </p:cNvPr>
          <p:cNvSpPr txBox="1"/>
          <p:nvPr/>
        </p:nvSpPr>
        <p:spPr>
          <a:xfrm>
            <a:off x="6780902" y="1367262"/>
            <a:ext cx="437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rgbClr val="00B050"/>
                </a:solidFill>
              </a:rPr>
              <a:t>High-performance. </a:t>
            </a:r>
            <a:r>
              <a:rPr lang="en-NZ" dirty="0" err="1">
                <a:solidFill>
                  <a:srgbClr val="00B050"/>
                </a:solidFill>
              </a:rPr>
              <a:t>Protobuf</a:t>
            </a:r>
            <a:r>
              <a:rPr lang="en-NZ" dirty="0">
                <a:solidFill>
                  <a:srgbClr val="00B050"/>
                </a:solidFill>
              </a:rPr>
              <a:t> is small and fast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6083A09-C167-4043-822B-43A25A8BFF84}"/>
              </a:ext>
            </a:extLst>
          </p:cNvPr>
          <p:cNvCxnSpPr>
            <a:cxnSpLocks/>
          </p:cNvCxnSpPr>
          <p:nvPr/>
        </p:nvCxnSpPr>
        <p:spPr>
          <a:xfrm flipH="1">
            <a:off x="6903915" y="2062143"/>
            <a:ext cx="202360" cy="594315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BB42E28-3E61-4923-8634-DCF16130EA22}"/>
              </a:ext>
            </a:extLst>
          </p:cNvPr>
          <p:cNvSpPr txBox="1"/>
          <p:nvPr/>
        </p:nvSpPr>
        <p:spPr>
          <a:xfrm>
            <a:off x="1336018" y="5934910"/>
            <a:ext cx="295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rgbClr val="00B050"/>
                </a:solidFill>
              </a:rPr>
              <a:t>Productivity. Code generation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12052E3-DA6B-4E62-AFB9-DD36606B9C75}"/>
              </a:ext>
            </a:extLst>
          </p:cNvPr>
          <p:cNvSpPr txBox="1"/>
          <p:nvPr/>
        </p:nvSpPr>
        <p:spPr>
          <a:xfrm>
            <a:off x="6788656" y="1686785"/>
            <a:ext cx="305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>
                <a:solidFill>
                  <a:srgbClr val="FF0000"/>
                </a:solidFill>
              </a:rPr>
              <a:t>Protobuf</a:t>
            </a:r>
            <a:r>
              <a:rPr lang="en-NZ" dirty="0">
                <a:solidFill>
                  <a:srgbClr val="FF0000"/>
                </a:solidFill>
              </a:rPr>
              <a:t> isn’t human readable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52D52A8-8ADF-4138-8316-8F7DA0D0410A}"/>
              </a:ext>
            </a:extLst>
          </p:cNvPr>
          <p:cNvSpPr txBox="1"/>
          <p:nvPr/>
        </p:nvSpPr>
        <p:spPr>
          <a:xfrm>
            <a:off x="1327759" y="6262655"/>
            <a:ext cx="295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rgbClr val="FF0000"/>
                </a:solidFill>
              </a:rPr>
              <a:t>Contract &amp; tooling is required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85A2412-C58B-49AA-8366-4C25471663B3}"/>
              </a:ext>
            </a:extLst>
          </p:cNvPr>
          <p:cNvCxnSpPr>
            <a:cxnSpLocks/>
          </p:cNvCxnSpPr>
          <p:nvPr/>
        </p:nvCxnSpPr>
        <p:spPr>
          <a:xfrm flipV="1">
            <a:off x="4316285" y="5640836"/>
            <a:ext cx="741711" cy="31556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5F81782-B14B-4137-9E47-04087FA4F86A}"/>
              </a:ext>
            </a:extLst>
          </p:cNvPr>
          <p:cNvSpPr txBox="1"/>
          <p:nvPr/>
        </p:nvSpPr>
        <p:spPr>
          <a:xfrm>
            <a:off x="1950928" y="1367396"/>
            <a:ext cx="4122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rgbClr val="00B050"/>
                </a:solidFill>
              </a:rPr>
              <a:t>Enables multiplexing, advanced streaming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69E461A-E550-423D-94E5-44CA255DC53D}"/>
              </a:ext>
            </a:extLst>
          </p:cNvPr>
          <p:cNvSpPr txBox="1"/>
          <p:nvPr/>
        </p:nvSpPr>
        <p:spPr>
          <a:xfrm>
            <a:off x="1949663" y="1684790"/>
            <a:ext cx="3509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rgbClr val="FF0000"/>
                </a:solidFill>
              </a:rPr>
              <a:t>HTTP/2 isn’t supported everywhere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4F1D5F9-A9B2-4AB3-9D2C-6881B4365E7B}"/>
              </a:ext>
            </a:extLst>
          </p:cNvPr>
          <p:cNvCxnSpPr>
            <a:cxnSpLocks/>
          </p:cNvCxnSpPr>
          <p:nvPr/>
        </p:nvCxnSpPr>
        <p:spPr>
          <a:xfrm>
            <a:off x="5098022" y="2094840"/>
            <a:ext cx="196711" cy="54308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0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/>
      <p:bldP spid="19" grpId="0"/>
      <p:bldP spid="30" grpId="0"/>
      <p:bldP spid="31" grpId="0"/>
      <p:bldP spid="38" grpId="0"/>
      <p:bldP spid="39" grpId="0"/>
      <p:bldP spid="40" grpId="0"/>
      <p:bldP spid="45" grpId="0"/>
      <p:bldP spid="47" grpId="0"/>
      <p:bldP spid="48" grpId="0"/>
      <p:bldP spid="49" grpId="0"/>
      <p:bldP spid="51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a basic </a:t>
            </a:r>
            <a:r>
              <a:rPr lang="en-US" dirty="0" err="1"/>
              <a:t>gRPC</a:t>
            </a:r>
            <a:r>
              <a:rPr lang="en-US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new: Performance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522EAA3-9E38-4DCD-93D1-6BB25D7F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/>
              <a:t>Protobuf</a:t>
            </a:r>
            <a:r>
              <a:rPr lang="en-US" dirty="0"/>
              <a:t> serialization</a:t>
            </a:r>
          </a:p>
          <a:p>
            <a:pPr lvl="1"/>
            <a:r>
              <a:rPr lang="en-US" dirty="0"/>
              <a:t>ASCII string serialization uses SIMD</a:t>
            </a:r>
          </a:p>
          <a:p>
            <a:pPr lvl="2"/>
            <a:r>
              <a:rPr lang="en-US" dirty="0"/>
              <a:t>20% faster overall improvement</a:t>
            </a:r>
          </a:p>
          <a:p>
            <a:pPr lvl="1"/>
            <a:r>
              <a:rPr lang="en-US" dirty="0"/>
              <a:t>Zero copy </a:t>
            </a:r>
            <a:r>
              <a:rPr lang="en-US" dirty="0" err="1"/>
              <a:t>ByteString</a:t>
            </a:r>
            <a:r>
              <a:rPr lang="en-US" dirty="0"/>
              <a:t> API</a:t>
            </a:r>
          </a:p>
          <a:p>
            <a:r>
              <a:rPr lang="en-US" dirty="0" err="1"/>
              <a:t>gRPC</a:t>
            </a:r>
            <a:r>
              <a:rPr lang="en-US" dirty="0"/>
              <a:t> download speed</a:t>
            </a:r>
          </a:p>
          <a:p>
            <a:pPr lvl="1"/>
            <a:r>
              <a:rPr lang="en-US" dirty="0"/>
              <a:t>Transatlantic 2 MB download: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.NET 5 – 6.3 seconds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.NET 6 – 1.6 seconds</a:t>
            </a:r>
          </a:p>
          <a:p>
            <a:r>
              <a:rPr lang="en-US" dirty="0" err="1"/>
              <a:t>Blazor</a:t>
            </a:r>
            <a:r>
              <a:rPr lang="en-US" dirty="0"/>
              <a:t> AOT with </a:t>
            </a:r>
            <a:r>
              <a:rPr lang="en-US" dirty="0" err="1"/>
              <a:t>gRPC</a:t>
            </a:r>
            <a:r>
              <a:rPr lang="en-US" dirty="0"/>
              <a:t>-Web</a:t>
            </a:r>
          </a:p>
          <a:p>
            <a:pPr lvl="1"/>
            <a:r>
              <a:rPr lang="en-US" dirty="0" err="1"/>
              <a:t>gRPC</a:t>
            </a:r>
            <a:r>
              <a:rPr lang="en-US" dirty="0"/>
              <a:t> is 10 times faster with AOT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5E67C-043A-4D0A-9D1D-9405E0980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329" y="2828763"/>
            <a:ext cx="5425910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5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new: Transient fault handling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494D93-892B-4AAD-9851-FF9F79C0A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NZ" dirty="0"/>
              <a:t>Automatically retry failed gRPC calls</a:t>
            </a:r>
          </a:p>
          <a:p>
            <a:r>
              <a:rPr lang="en-NZ" dirty="0"/>
              <a:t>Configure statuses to retry and exponential </a:t>
            </a:r>
            <a:r>
              <a:rPr lang="en-NZ" dirty="0" err="1"/>
              <a:t>backoff</a:t>
            </a:r>
            <a:endParaRPr lang="en-NZ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3C4102-1FF1-4EBA-A58B-2E9F47B79C77}"/>
              </a:ext>
            </a:extLst>
          </p:cNvPr>
          <p:cNvSpPr/>
          <p:nvPr/>
        </p:nvSpPr>
        <p:spPr>
          <a:xfrm>
            <a:off x="2390680" y="3023653"/>
            <a:ext cx="2001600" cy="3433704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68C324-F785-4A35-8A56-D46547CA90E5}"/>
              </a:ext>
            </a:extLst>
          </p:cNvPr>
          <p:cNvSpPr/>
          <p:nvPr/>
        </p:nvSpPr>
        <p:spPr>
          <a:xfrm>
            <a:off x="7797805" y="3031803"/>
            <a:ext cx="2001600" cy="3433704"/>
          </a:xfrm>
          <a:prstGeom prst="rect">
            <a:avLst/>
          </a:prstGeom>
          <a:solidFill>
            <a:srgbClr val="4472C4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0EFB552-AA4A-4CED-848C-F8495FCD1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8179" y="3662142"/>
            <a:ext cx="1620852" cy="1890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C4D965-F5AF-433F-A882-1C4872F256A6}"/>
              </a:ext>
            </a:extLst>
          </p:cNvPr>
          <p:cNvSpPr txBox="1"/>
          <p:nvPr/>
        </p:nvSpPr>
        <p:spPr>
          <a:xfrm>
            <a:off x="8138468" y="5000705"/>
            <a:ext cx="129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chemeClr val="tx2"/>
                </a:solidFill>
              </a:rPr>
              <a:t>gRPC server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8BCD340-FAC0-47CB-AE0B-41C413A9B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983" y="3297898"/>
            <a:ext cx="2448917" cy="2227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C69090-AD40-4450-82D0-A728990842E3}"/>
              </a:ext>
            </a:extLst>
          </p:cNvPr>
          <p:cNvSpPr txBox="1"/>
          <p:nvPr/>
        </p:nvSpPr>
        <p:spPr>
          <a:xfrm>
            <a:off x="2791623" y="5021949"/>
            <a:ext cx="13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chemeClr val="tx2"/>
                </a:solidFill>
              </a:rPr>
              <a:t>gRPC client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3171A3-2AD8-455C-943A-79873E81AA2A}"/>
              </a:ext>
            </a:extLst>
          </p:cNvPr>
          <p:cNvCxnSpPr>
            <a:cxnSpLocks/>
          </p:cNvCxnSpPr>
          <p:nvPr/>
        </p:nvCxnSpPr>
        <p:spPr>
          <a:xfrm>
            <a:off x="4396714" y="3674101"/>
            <a:ext cx="3401091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2BABC7-E305-4742-A6BB-F9CAB5849FB3}"/>
              </a:ext>
            </a:extLst>
          </p:cNvPr>
          <p:cNvCxnSpPr>
            <a:cxnSpLocks/>
          </p:cNvCxnSpPr>
          <p:nvPr/>
        </p:nvCxnSpPr>
        <p:spPr>
          <a:xfrm flipH="1">
            <a:off x="4396714" y="3842983"/>
            <a:ext cx="340109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4E0B3E5-E7AD-4932-A643-5DF6CCE9DC93}"/>
              </a:ext>
            </a:extLst>
          </p:cNvPr>
          <p:cNvSpPr txBox="1"/>
          <p:nvPr/>
        </p:nvSpPr>
        <p:spPr>
          <a:xfrm>
            <a:off x="5471982" y="3290682"/>
            <a:ext cx="1229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chemeClr val="tx2"/>
                </a:solidFill>
              </a:rPr>
              <a:t>Request #1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BB7513-3AF5-45BA-BC27-AF936F18F86F}"/>
              </a:ext>
            </a:extLst>
          </p:cNvPr>
          <p:cNvSpPr txBox="1"/>
          <p:nvPr/>
        </p:nvSpPr>
        <p:spPr>
          <a:xfrm>
            <a:off x="5478870" y="3871926"/>
            <a:ext cx="1278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rgbClr val="C00000"/>
                </a:solidFill>
              </a:rPr>
              <a:t>Unavailable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F27864-DEA0-4E25-8E6A-49A6B89DB45E}"/>
              </a:ext>
            </a:extLst>
          </p:cNvPr>
          <p:cNvCxnSpPr>
            <a:cxnSpLocks/>
          </p:cNvCxnSpPr>
          <p:nvPr/>
        </p:nvCxnSpPr>
        <p:spPr>
          <a:xfrm>
            <a:off x="4396714" y="4719718"/>
            <a:ext cx="3401091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82220A-8073-444E-A153-D41449ED721B}"/>
              </a:ext>
            </a:extLst>
          </p:cNvPr>
          <p:cNvCxnSpPr>
            <a:cxnSpLocks/>
          </p:cNvCxnSpPr>
          <p:nvPr/>
        </p:nvCxnSpPr>
        <p:spPr>
          <a:xfrm flipH="1">
            <a:off x="4396714" y="4888600"/>
            <a:ext cx="340109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C9D3885-E32C-4D9F-91E4-C807E5F73219}"/>
              </a:ext>
            </a:extLst>
          </p:cNvPr>
          <p:cNvSpPr txBox="1"/>
          <p:nvPr/>
        </p:nvSpPr>
        <p:spPr>
          <a:xfrm>
            <a:off x="5471982" y="4345726"/>
            <a:ext cx="1229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chemeClr val="tx2"/>
                </a:solidFill>
              </a:rPr>
              <a:t>Request #2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0E17C8-0BE7-4CE8-9692-EBD9EB690CF8}"/>
              </a:ext>
            </a:extLst>
          </p:cNvPr>
          <p:cNvSpPr txBox="1"/>
          <p:nvPr/>
        </p:nvSpPr>
        <p:spPr>
          <a:xfrm>
            <a:off x="5478870" y="4908116"/>
            <a:ext cx="1278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rgbClr val="C00000"/>
                </a:solidFill>
              </a:rPr>
              <a:t>Unavailable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E6C724-85FD-4346-803F-D4186BD8C7BC}"/>
              </a:ext>
            </a:extLst>
          </p:cNvPr>
          <p:cNvCxnSpPr>
            <a:cxnSpLocks/>
          </p:cNvCxnSpPr>
          <p:nvPr/>
        </p:nvCxnSpPr>
        <p:spPr>
          <a:xfrm>
            <a:off x="4404607" y="5784188"/>
            <a:ext cx="3401091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23564D-B34D-40D5-88E5-343383062DF4}"/>
              </a:ext>
            </a:extLst>
          </p:cNvPr>
          <p:cNvCxnSpPr>
            <a:cxnSpLocks/>
          </p:cNvCxnSpPr>
          <p:nvPr/>
        </p:nvCxnSpPr>
        <p:spPr>
          <a:xfrm flipH="1">
            <a:off x="4404607" y="5953070"/>
            <a:ext cx="340109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F39246-2394-44D1-AA87-5CA9B8D66F66}"/>
              </a:ext>
            </a:extLst>
          </p:cNvPr>
          <p:cNvSpPr txBox="1"/>
          <p:nvPr/>
        </p:nvSpPr>
        <p:spPr>
          <a:xfrm>
            <a:off x="5479875" y="5400769"/>
            <a:ext cx="1229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chemeClr val="tx2"/>
                </a:solidFill>
              </a:rPr>
              <a:t>Request #3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72EE67-8387-4A07-9C25-A1564E844B80}"/>
              </a:ext>
            </a:extLst>
          </p:cNvPr>
          <p:cNvSpPr txBox="1"/>
          <p:nvPr/>
        </p:nvSpPr>
        <p:spPr>
          <a:xfrm>
            <a:off x="5866454" y="597258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rgbClr val="00B050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386185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9" grpId="0" animBg="1"/>
      <p:bldP spid="11" grpId="0"/>
      <p:bldP spid="13" grpId="0"/>
      <p:bldP spid="16" grpId="0"/>
      <p:bldP spid="17" grpId="0"/>
      <p:bldP spid="20" grpId="0"/>
      <p:bldP spid="21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A15595E-38A3-43C1-B82D-6ECEF2BB3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6" y="3930924"/>
            <a:ext cx="4047896" cy="2037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new: Client-side load 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gRPC</a:t>
            </a:r>
            <a:r>
              <a:rPr lang="en-US" dirty="0"/>
              <a:t> client supports client-side load balancing</a:t>
            </a:r>
          </a:p>
          <a:p>
            <a:pPr lvl="1"/>
            <a:r>
              <a:rPr lang="en-US" dirty="0"/>
              <a:t>Discover endpoints (DNS, static, custom)</a:t>
            </a:r>
          </a:p>
          <a:p>
            <a:pPr lvl="1"/>
            <a:r>
              <a:rPr lang="en-US" dirty="0"/>
              <a:t>Load balance (pick first, round robin, custom)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3A6A19-3B3A-4D93-8FAB-A4041AA5C3C3}"/>
              </a:ext>
            </a:extLst>
          </p:cNvPr>
          <p:cNvSpPr/>
          <p:nvPr/>
        </p:nvSpPr>
        <p:spPr>
          <a:xfrm>
            <a:off x="4394162" y="4260996"/>
            <a:ext cx="1457153" cy="1394731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F496B95-FC83-420F-8FEB-56F202D2C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6833" y="4053783"/>
            <a:ext cx="1770665" cy="16106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4A594B-7C39-4CB8-A9CE-4EF90060BC68}"/>
              </a:ext>
            </a:extLst>
          </p:cNvPr>
          <p:cNvSpPr txBox="1"/>
          <p:nvPr/>
        </p:nvSpPr>
        <p:spPr>
          <a:xfrm>
            <a:off x="4469432" y="5246625"/>
            <a:ext cx="1319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dirty="0">
                <a:solidFill>
                  <a:schemeClr val="tx2"/>
                </a:solidFill>
              </a:rPr>
              <a:t>gRPC client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5529F1-F1D0-4E0F-9568-72EAF4BA5BDC}"/>
              </a:ext>
            </a:extLst>
          </p:cNvPr>
          <p:cNvSpPr/>
          <p:nvPr/>
        </p:nvSpPr>
        <p:spPr>
          <a:xfrm>
            <a:off x="8869483" y="4405253"/>
            <a:ext cx="1080000" cy="1080000"/>
          </a:xfrm>
          <a:prstGeom prst="rect">
            <a:avLst/>
          </a:prstGeom>
          <a:solidFill>
            <a:srgbClr val="4472C4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C0AC2B7-6606-4FF3-B92E-61DD4CEA29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0107" y="4457944"/>
            <a:ext cx="854620" cy="9970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3D81B7-5724-41AF-8648-CAD0B6D7165E}"/>
              </a:ext>
            </a:extLst>
          </p:cNvPr>
          <p:cNvSpPr txBox="1"/>
          <p:nvPr/>
        </p:nvSpPr>
        <p:spPr>
          <a:xfrm>
            <a:off x="8773451" y="5092160"/>
            <a:ext cx="12700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100" dirty="0">
                <a:solidFill>
                  <a:schemeClr val="tx2"/>
                </a:solidFill>
              </a:rPr>
              <a:t>Server 1</a:t>
            </a:r>
          </a:p>
          <a:p>
            <a:pPr algn="ctr"/>
            <a:r>
              <a:rPr lang="en-NZ" sz="1100" dirty="0">
                <a:solidFill>
                  <a:schemeClr val="tx2"/>
                </a:solidFill>
              </a:rPr>
              <a:t>127.0.0.100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5ABD66-9528-4129-882D-AF1B61AFF64B}"/>
              </a:ext>
            </a:extLst>
          </p:cNvPr>
          <p:cNvSpPr/>
          <p:nvPr/>
        </p:nvSpPr>
        <p:spPr>
          <a:xfrm>
            <a:off x="8873030" y="3190316"/>
            <a:ext cx="1080000" cy="1080000"/>
          </a:xfrm>
          <a:prstGeom prst="rect">
            <a:avLst/>
          </a:prstGeom>
          <a:solidFill>
            <a:schemeClr val="bg1">
              <a:lumMod val="65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78A0D3-FD06-48E8-A299-41851F25D4F4}"/>
              </a:ext>
            </a:extLst>
          </p:cNvPr>
          <p:cNvSpPr txBox="1"/>
          <p:nvPr/>
        </p:nvSpPr>
        <p:spPr>
          <a:xfrm>
            <a:off x="8778530" y="3932281"/>
            <a:ext cx="1270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400" dirty="0">
                <a:solidFill>
                  <a:schemeClr val="tx2"/>
                </a:solidFill>
              </a:rPr>
              <a:t>Discovery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6F8C371-0A1B-4C2E-98C8-A847632922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34000" y="3326467"/>
            <a:ext cx="576000" cy="576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5FAF25B-8D9F-4734-B70B-23882DF2819C}"/>
              </a:ext>
            </a:extLst>
          </p:cNvPr>
          <p:cNvSpPr/>
          <p:nvPr/>
        </p:nvSpPr>
        <p:spPr>
          <a:xfrm>
            <a:off x="8869483" y="5624257"/>
            <a:ext cx="1080000" cy="1080000"/>
          </a:xfrm>
          <a:prstGeom prst="rect">
            <a:avLst/>
          </a:prstGeom>
          <a:solidFill>
            <a:srgbClr val="4472C4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EB97390-D4A9-4F52-9363-47A7EBAAB4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0107" y="5676948"/>
            <a:ext cx="854620" cy="99705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AC2D644-A71B-428D-9094-727F1BDEF40D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849543" y="3730316"/>
            <a:ext cx="3023487" cy="90021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57A4B2-A6AC-4D8F-90A5-50A4339D9B60}"/>
              </a:ext>
            </a:extLst>
          </p:cNvPr>
          <p:cNvCxnSpPr>
            <a:cxnSpLocks/>
          </p:cNvCxnSpPr>
          <p:nvPr/>
        </p:nvCxnSpPr>
        <p:spPr>
          <a:xfrm flipV="1">
            <a:off x="5851315" y="3611782"/>
            <a:ext cx="3021715" cy="916126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93B2A4B-8080-44D0-9863-F11BF09DFEA5}"/>
              </a:ext>
            </a:extLst>
          </p:cNvPr>
          <p:cNvCxnSpPr>
            <a:cxnSpLocks/>
          </p:cNvCxnSpPr>
          <p:nvPr/>
        </p:nvCxnSpPr>
        <p:spPr>
          <a:xfrm flipV="1">
            <a:off x="5858069" y="4826000"/>
            <a:ext cx="3025685" cy="62866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3B8A7D3-EECD-4799-A526-BC96408206FB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858069" y="4945253"/>
            <a:ext cx="3011414" cy="5526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1BDADF9-95AB-49D6-A9A2-B134EDB056C4}"/>
              </a:ext>
            </a:extLst>
          </p:cNvPr>
          <p:cNvCxnSpPr>
            <a:cxnSpLocks/>
          </p:cNvCxnSpPr>
          <p:nvPr/>
        </p:nvCxnSpPr>
        <p:spPr>
          <a:xfrm>
            <a:off x="5847809" y="5229429"/>
            <a:ext cx="3021674" cy="8099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8B25D52-1657-4FC0-9384-DD115AEC5CE8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5847809" y="5341083"/>
            <a:ext cx="3021674" cy="82317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C62E995-7223-49DD-9745-E509ECDE182F}"/>
              </a:ext>
            </a:extLst>
          </p:cNvPr>
          <p:cNvSpPr txBox="1"/>
          <p:nvPr/>
        </p:nvSpPr>
        <p:spPr>
          <a:xfrm>
            <a:off x="4008884" y="5775154"/>
            <a:ext cx="2286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Server 1 – 127.0.0.100</a:t>
            </a:r>
          </a:p>
          <a:p>
            <a:r>
              <a:rPr lang="en-NZ" dirty="0"/>
              <a:t>Server 2 – 127.0.0.101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85D69E-DA0A-402B-A5CC-0B510D0D4A71}"/>
              </a:ext>
            </a:extLst>
          </p:cNvPr>
          <p:cNvSpPr txBox="1"/>
          <p:nvPr/>
        </p:nvSpPr>
        <p:spPr>
          <a:xfrm>
            <a:off x="6923543" y="4536636"/>
            <a:ext cx="998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>
                <a:solidFill>
                  <a:schemeClr val="tx2"/>
                </a:solidFill>
              </a:rPr>
              <a:t>Request #1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83D8B64-C34D-4B4E-81EA-B09020C9B0BC}"/>
              </a:ext>
            </a:extLst>
          </p:cNvPr>
          <p:cNvSpPr txBox="1"/>
          <p:nvPr/>
        </p:nvSpPr>
        <p:spPr>
          <a:xfrm>
            <a:off x="6923543" y="5230379"/>
            <a:ext cx="998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>
                <a:solidFill>
                  <a:schemeClr val="tx2"/>
                </a:solidFill>
              </a:rPr>
              <a:t>Request #2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7D4581-3994-4186-8321-65A1549F643F}"/>
              </a:ext>
            </a:extLst>
          </p:cNvPr>
          <p:cNvSpPr txBox="1"/>
          <p:nvPr/>
        </p:nvSpPr>
        <p:spPr>
          <a:xfrm>
            <a:off x="8782770" y="6302082"/>
            <a:ext cx="12700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100" dirty="0">
                <a:solidFill>
                  <a:schemeClr val="tx2"/>
                </a:solidFill>
              </a:rPr>
              <a:t>Server 2</a:t>
            </a:r>
          </a:p>
          <a:p>
            <a:pPr algn="ctr"/>
            <a:r>
              <a:rPr lang="en-NZ" sz="1100" dirty="0">
                <a:solidFill>
                  <a:schemeClr val="tx2"/>
                </a:solidFill>
              </a:rPr>
              <a:t>127.0.0.101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EC250B-5181-43A9-9AA9-2C8CCA682479}"/>
              </a:ext>
            </a:extLst>
          </p:cNvPr>
          <p:cNvSpPr/>
          <p:nvPr/>
        </p:nvSpPr>
        <p:spPr>
          <a:xfrm>
            <a:off x="10246134" y="5630513"/>
            <a:ext cx="1080000" cy="1080000"/>
          </a:xfrm>
          <a:prstGeom prst="rect">
            <a:avLst/>
          </a:prstGeom>
          <a:solidFill>
            <a:srgbClr val="4472C4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9F1B7B7E-2D05-4E17-B717-240B64639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66758" y="5683204"/>
            <a:ext cx="854620" cy="99705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D61D5CC-FB01-436F-B232-38C6305234F9}"/>
              </a:ext>
            </a:extLst>
          </p:cNvPr>
          <p:cNvSpPr txBox="1"/>
          <p:nvPr/>
        </p:nvSpPr>
        <p:spPr>
          <a:xfrm>
            <a:off x="10159421" y="6308338"/>
            <a:ext cx="12700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100" dirty="0">
                <a:solidFill>
                  <a:schemeClr val="tx2"/>
                </a:solidFill>
              </a:rPr>
              <a:t>Server 2</a:t>
            </a:r>
          </a:p>
          <a:p>
            <a:pPr algn="ctr"/>
            <a:r>
              <a:rPr lang="en-NZ" sz="1100" dirty="0">
                <a:solidFill>
                  <a:schemeClr val="tx2"/>
                </a:solidFill>
              </a:rPr>
              <a:t>127.0.0.102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CBA82B-A631-4B92-9551-AA3B37F209AA}"/>
              </a:ext>
            </a:extLst>
          </p:cNvPr>
          <p:cNvCxnSpPr/>
          <p:nvPr/>
        </p:nvCxnSpPr>
        <p:spPr>
          <a:xfrm>
            <a:off x="8825105" y="5585179"/>
            <a:ext cx="1166713" cy="11477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2E4C442-BBAE-4B90-9E46-5EC1CB961C19}"/>
              </a:ext>
            </a:extLst>
          </p:cNvPr>
          <p:cNvCxnSpPr>
            <a:cxnSpLocks/>
          </p:cNvCxnSpPr>
          <p:nvPr/>
        </p:nvCxnSpPr>
        <p:spPr>
          <a:xfrm flipH="1">
            <a:off x="8843062" y="5585179"/>
            <a:ext cx="1140289" cy="11362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3E22AB9-1794-4B04-87FB-D1EAE77F8D6E}"/>
              </a:ext>
            </a:extLst>
          </p:cNvPr>
          <p:cNvSpPr txBox="1"/>
          <p:nvPr/>
        </p:nvSpPr>
        <p:spPr>
          <a:xfrm>
            <a:off x="4008884" y="5776062"/>
            <a:ext cx="2286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Server 1 – 127.0.0.100</a:t>
            </a:r>
          </a:p>
          <a:p>
            <a:r>
              <a:rPr lang="en-NZ" strike="sngStrike" dirty="0"/>
              <a:t>Server 2 – 127.0.0.101</a:t>
            </a:r>
          </a:p>
          <a:p>
            <a:r>
              <a:rPr lang="en-NZ" dirty="0"/>
              <a:t>Server 2 – 127.0.0.102</a:t>
            </a:r>
          </a:p>
        </p:txBody>
      </p:sp>
    </p:spTree>
    <p:extLst>
      <p:ext uri="{BB962C8B-B14F-4D97-AF65-F5344CB8AC3E}">
        <p14:creationId xmlns:p14="http://schemas.microsoft.com/office/powerpoint/2010/main" val="290791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2" grpId="0"/>
      <p:bldP spid="16" grpId="0" animBg="1"/>
      <p:bldP spid="18" grpId="0"/>
      <p:bldP spid="24" grpId="0" animBg="1"/>
      <p:bldP spid="67" grpId="0"/>
      <p:bldP spid="70" grpId="0"/>
      <p:bldP spid="71" grpId="0"/>
      <p:bldP spid="28" grpId="0"/>
      <p:bldP spid="29" grpId="0" animBg="1"/>
      <p:bldP spid="31" grpId="0"/>
      <p:bldP spid="36" grpId="0"/>
    </p:bld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2509</TotalTime>
  <Words>389</Words>
  <Application>Microsoft Office PowerPoint</Application>
  <PresentationFormat>Widescreen</PresentationFormat>
  <Paragraphs>119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Open Sans</vt:lpstr>
      <vt:lpstr>Calibri</vt:lpstr>
      <vt:lpstr>Consolas</vt:lpstr>
      <vt:lpstr>Arial</vt:lpstr>
      <vt:lpstr>1_Office Theme</vt:lpstr>
      <vt:lpstr>3_Office Theme</vt:lpstr>
      <vt:lpstr>2_Office Theme</vt:lpstr>
      <vt:lpstr>PowerPoint Presentation</vt:lpstr>
      <vt:lpstr>High-performance services with gRPC What’s new in .NET 6 </vt:lpstr>
      <vt:lpstr>Agenda</vt:lpstr>
      <vt:lpstr>gRPC is…</vt:lpstr>
      <vt:lpstr>gRPC is…</vt:lpstr>
      <vt:lpstr>Demo</vt:lpstr>
      <vt:lpstr>What’s new: Performance</vt:lpstr>
      <vt:lpstr>What’s new: Transient fault handling</vt:lpstr>
      <vt:lpstr>What’s new: Client-side load balancing</vt:lpstr>
      <vt:lpstr>Demo</vt:lpstr>
      <vt:lpstr>What’s new: HTTP/3</vt:lpstr>
      <vt:lpstr>Resources – Docs</vt:lpstr>
      <vt:lpstr>Resources – Examples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James Newton-King</cp:lastModifiedBy>
  <cp:revision>8</cp:revision>
  <dcterms:created xsi:type="dcterms:W3CDTF">2020-08-18T20:47:27Z</dcterms:created>
  <dcterms:modified xsi:type="dcterms:W3CDTF">2021-11-03T20:50:12Z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